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6" r:id="rId11"/>
    <p:sldId id="267" r:id="rId12"/>
    <p:sldId id="269" r:id="rId13"/>
    <p:sldId id="271" r:id="rId14"/>
    <p:sldId id="268" r:id="rId15"/>
    <p:sldId id="272" r:id="rId16"/>
    <p:sldId id="270" r:id="rId17"/>
    <p:sldId id="264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63" autoAdjust="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7A040-E664-4B44-A612-2852BB89BB08}" type="datetimeFigureOut">
              <a:rPr lang="en-US" smtClean="0"/>
              <a:pPr/>
              <a:t>4/4/2011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6795D-01A0-45D6-BCAD-5449BE356C3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7A040-E664-4B44-A612-2852BB89BB08}" type="datetimeFigureOut">
              <a:rPr lang="en-US" smtClean="0"/>
              <a:pPr/>
              <a:t>4/4/2011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6795D-01A0-45D6-BCAD-5449BE356C3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7A040-E664-4B44-A612-2852BB89BB08}" type="datetimeFigureOut">
              <a:rPr lang="en-US" smtClean="0"/>
              <a:pPr/>
              <a:t>4/4/2011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6795D-01A0-45D6-BCAD-5449BE356C3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1DD58-E4F7-48DD-B766-0655E304B9D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7A040-E664-4B44-A612-2852BB89BB08}" type="datetimeFigureOut">
              <a:rPr lang="en-US" smtClean="0"/>
              <a:pPr/>
              <a:t>4/4/2011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6795D-01A0-45D6-BCAD-5449BE356C3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7A040-E664-4B44-A612-2852BB89BB08}" type="datetimeFigureOut">
              <a:rPr lang="en-US" smtClean="0"/>
              <a:pPr/>
              <a:t>4/4/2011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6795D-01A0-45D6-BCAD-5449BE356C3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7A040-E664-4B44-A612-2852BB89BB08}" type="datetimeFigureOut">
              <a:rPr lang="en-US" smtClean="0"/>
              <a:pPr/>
              <a:t>4/4/2011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6795D-01A0-45D6-BCAD-5449BE356C3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7A040-E664-4B44-A612-2852BB89BB08}" type="datetimeFigureOut">
              <a:rPr lang="en-US" smtClean="0"/>
              <a:pPr/>
              <a:t>4/4/2011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6795D-01A0-45D6-BCAD-5449BE356C3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7A040-E664-4B44-A612-2852BB89BB08}" type="datetimeFigureOut">
              <a:rPr lang="en-US" smtClean="0"/>
              <a:pPr/>
              <a:t>4/4/2011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6795D-01A0-45D6-BCAD-5449BE356C3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7A040-E664-4B44-A612-2852BB89BB08}" type="datetimeFigureOut">
              <a:rPr lang="en-US" smtClean="0"/>
              <a:pPr/>
              <a:t>4/4/2011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6795D-01A0-45D6-BCAD-5449BE356C3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7A040-E664-4B44-A612-2852BB89BB08}" type="datetimeFigureOut">
              <a:rPr lang="en-US" smtClean="0"/>
              <a:pPr/>
              <a:t>4/4/2011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6795D-01A0-45D6-BCAD-5449BE356C3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7A040-E664-4B44-A612-2852BB89BB08}" type="datetimeFigureOut">
              <a:rPr lang="en-US" smtClean="0"/>
              <a:pPr/>
              <a:t>4/4/2011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6795D-01A0-45D6-BCAD-5449BE356C3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7A040-E664-4B44-A612-2852BB89BB08}" type="datetimeFigureOut">
              <a:rPr lang="en-US" smtClean="0"/>
              <a:pPr/>
              <a:t>4/4/2011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6795D-01A0-45D6-BCAD-5449BE356C3D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928670"/>
            <a:ext cx="7772400" cy="1470025"/>
          </a:xfrm>
        </p:spPr>
        <p:txBody>
          <a:bodyPr/>
          <a:lstStyle/>
          <a:p>
            <a:r>
              <a:rPr lang="en-NZ" dirty="0" smtClean="0"/>
              <a:t>Reflection from Curved Mirrors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Drawing diagrams to solve problems</a:t>
            </a:r>
            <a:endParaRPr lang="en-NZ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An object of height 5cm is placed 10 cm away from a concave mirror of focal length 6cm.  Draw a ray diagram to show the location of the image.  Describe the image and calculate its magnification using the formula:</a:t>
            </a:r>
          </a:p>
          <a:p>
            <a:pPr lvl="3">
              <a:buNone/>
            </a:pPr>
            <a:endParaRPr lang="en-NZ" sz="3200" dirty="0" smtClean="0"/>
          </a:p>
          <a:p>
            <a:pPr lvl="3">
              <a:buNone/>
            </a:pPr>
            <a:r>
              <a:rPr lang="en-NZ" sz="3200" dirty="0" smtClean="0"/>
              <a:t>Magnification    =    </a:t>
            </a:r>
            <a:r>
              <a:rPr lang="en-NZ" sz="3200" u="sng" dirty="0" smtClean="0"/>
              <a:t>height of image</a:t>
            </a:r>
          </a:p>
          <a:p>
            <a:pPr lvl="3">
              <a:buNone/>
            </a:pPr>
            <a:r>
              <a:rPr lang="en-NZ" sz="3200" dirty="0" smtClean="0"/>
              <a:t>				          height of object</a:t>
            </a:r>
            <a:endParaRPr lang="en-NZ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What about drawing virtual images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NZ" dirty="0" smtClean="0"/>
              <a:t>Page 64 in your text book.  Look at example G</a:t>
            </a:r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r>
              <a:rPr lang="en-NZ" dirty="0" smtClean="0"/>
              <a:t>The image is virtual because the rays of light do not meet.  They seem to be coming from a point which is behind the mirror (just like a plane mirror) but because they are diverging, they give the illusion that the object is larger.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Formula for Spherical Mirrors</a:t>
            </a:r>
            <a:endParaRPr lang="en-NZ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5472122" cy="4525963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NZ" sz="2800" dirty="0" smtClean="0"/>
              <a:t>Descartes’ Formula:</a:t>
            </a:r>
          </a:p>
          <a:p>
            <a:pPr eaLnBrk="1" hangingPunct="1">
              <a:buNone/>
            </a:pPr>
            <a:endParaRPr lang="en-NZ" sz="2800" dirty="0" smtClean="0"/>
          </a:p>
          <a:p>
            <a:pPr eaLnBrk="1" hangingPunct="1">
              <a:buNone/>
            </a:pPr>
            <a:endParaRPr lang="en-NZ" sz="2800" dirty="0" smtClean="0"/>
          </a:p>
          <a:p>
            <a:pPr eaLnBrk="1" hangingPunct="1"/>
            <a:r>
              <a:rPr lang="en-NZ" sz="2800" dirty="0" smtClean="0"/>
              <a:t>Or:</a:t>
            </a:r>
          </a:p>
          <a:p>
            <a:pPr eaLnBrk="1" hangingPunct="1"/>
            <a:r>
              <a:rPr lang="en-NZ" sz="2800" dirty="0" smtClean="0"/>
              <a:t>m=magnification factor</a:t>
            </a:r>
          </a:p>
          <a:p>
            <a:pPr eaLnBrk="1" hangingPunct="1"/>
            <a:r>
              <a:rPr lang="en-NZ" sz="2800" dirty="0" smtClean="0"/>
              <a:t>h=height of  image or object</a:t>
            </a:r>
          </a:p>
          <a:p>
            <a:pPr eaLnBrk="1" hangingPunct="1"/>
            <a:r>
              <a:rPr lang="en-NZ" sz="2800" dirty="0" smtClean="0"/>
              <a:t>d=distance from mirror to image or object</a:t>
            </a:r>
          </a:p>
          <a:p>
            <a:pPr eaLnBrk="1" hangingPunct="1"/>
            <a:r>
              <a:rPr lang="en-NZ" sz="2800" dirty="0" smtClean="0"/>
              <a:t>Distances behind the mirror are negative</a:t>
            </a:r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4929190" y="1500174"/>
          <a:ext cx="2756720" cy="1500198"/>
        </p:xfrm>
        <a:graphic>
          <a:graphicData uri="http://schemas.openxmlformats.org/presentationml/2006/ole">
            <p:oleObj spid="_x0000_s1028" name="Equation" r:id="rId3" imgW="825480" imgH="431640" progId="Equation.3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5833026" y="3500438"/>
          <a:ext cx="2764886" cy="1550989"/>
        </p:xfrm>
        <a:graphic>
          <a:graphicData uri="http://schemas.openxmlformats.org/presentationml/2006/ole">
            <p:oleObj spid="_x0000_s1029" name="Equation" r:id="rId4" imgW="79992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1042982"/>
          </a:xfrm>
        </p:spPr>
        <p:txBody>
          <a:bodyPr>
            <a:normAutofit fontScale="77500" lnSpcReduction="20000"/>
          </a:bodyPr>
          <a:lstStyle/>
          <a:p>
            <a:r>
              <a:rPr lang="en-NZ" dirty="0" smtClean="0"/>
              <a:t>An object of height 12cm is placed in front of a  concave mirror of focal length 10cm. Complete the table</a:t>
            </a:r>
          </a:p>
          <a:p>
            <a:endParaRPr lang="en-NZ" dirty="0" smtClean="0"/>
          </a:p>
          <a:p>
            <a:endParaRPr lang="en-NZ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28596" y="1928800"/>
          <a:ext cx="7572429" cy="3857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36"/>
                <a:gridCol w="1557189"/>
                <a:gridCol w="1414630"/>
                <a:gridCol w="1514487"/>
                <a:gridCol w="1514487"/>
              </a:tblGrid>
              <a:tr h="896380">
                <a:tc>
                  <a:txBody>
                    <a:bodyPr/>
                    <a:lstStyle/>
                    <a:p>
                      <a:r>
                        <a:rPr lang="en-NZ" dirty="0" smtClean="0"/>
                        <a:t>Focal length (f)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Position of object (d</a:t>
                      </a:r>
                      <a:r>
                        <a:rPr lang="en-NZ" baseline="-25000" dirty="0" smtClean="0"/>
                        <a:t>o</a:t>
                      </a:r>
                      <a:r>
                        <a:rPr lang="en-NZ" dirty="0" smtClean="0"/>
                        <a:t>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Position of image (</a:t>
                      </a:r>
                      <a:r>
                        <a:rPr lang="en-NZ" dirty="0" err="1" smtClean="0"/>
                        <a:t>d</a:t>
                      </a:r>
                      <a:r>
                        <a:rPr lang="en-NZ" baseline="-25000" dirty="0" err="1" smtClean="0"/>
                        <a:t>i</a:t>
                      </a:r>
                      <a:r>
                        <a:rPr lang="en-NZ" dirty="0" smtClean="0"/>
                        <a:t>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Height of image (h</a:t>
                      </a:r>
                      <a:r>
                        <a:rPr lang="en-NZ" baseline="-25000" dirty="0" smtClean="0"/>
                        <a:t>i</a:t>
                      </a:r>
                      <a:r>
                        <a:rPr lang="en-NZ" dirty="0" smtClean="0"/>
                        <a:t>)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Magnification</a:t>
                      </a:r>
                      <a:endParaRPr lang="en-NZ" dirty="0"/>
                    </a:p>
                  </a:txBody>
                  <a:tcPr/>
                </a:tc>
              </a:tr>
              <a:tr h="740319">
                <a:tc>
                  <a:txBody>
                    <a:bodyPr/>
                    <a:lstStyle/>
                    <a:p>
                      <a:r>
                        <a:rPr lang="en-NZ" dirty="0" smtClean="0"/>
                        <a:t>10cm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2cm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740319">
                <a:tc>
                  <a:txBody>
                    <a:bodyPr/>
                    <a:lstStyle/>
                    <a:p>
                      <a:r>
                        <a:rPr lang="en-NZ" dirty="0" smtClean="0"/>
                        <a:t>10cm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5cm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740319">
                <a:tc>
                  <a:txBody>
                    <a:bodyPr/>
                    <a:lstStyle/>
                    <a:p>
                      <a:r>
                        <a:rPr lang="en-NZ" dirty="0" smtClean="0"/>
                        <a:t>10cm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10cm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740319">
                <a:tc>
                  <a:txBody>
                    <a:bodyPr/>
                    <a:lstStyle/>
                    <a:p>
                      <a:r>
                        <a:rPr lang="en-NZ" dirty="0" smtClean="0"/>
                        <a:t>10cm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15cm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Complete activity 5B (pg 67)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Complete questions </a:t>
            </a:r>
            <a:r>
              <a:rPr lang="en-NZ" dirty="0" smtClean="0"/>
              <a:t>1-4</a:t>
            </a:r>
          </a:p>
          <a:p>
            <a:endParaRPr lang="en-NZ" dirty="0" smtClean="0"/>
          </a:p>
          <a:p>
            <a:endParaRPr lang="en-NZ" smtClean="0"/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/>
          <a:lstStyle/>
          <a:p>
            <a:r>
              <a:rPr lang="en-NZ" dirty="0" smtClean="0"/>
              <a:t>Summarise images produced by </a:t>
            </a:r>
            <a:br>
              <a:rPr lang="en-NZ" dirty="0" smtClean="0"/>
            </a:br>
            <a:r>
              <a:rPr lang="en-NZ" dirty="0" smtClean="0"/>
              <a:t>concave mirrors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smtClean="0"/>
              <a:t>Convex Mirrors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Images are virtual (the rays do not meet after reflection), diminished and upright.</a:t>
            </a:r>
            <a:endParaRPr lang="en-NZ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9D2D7B-04E1-404E-A654-6CB3B2803336}" type="slidenum">
              <a:rPr lang="en-GB" smtClean="0"/>
              <a:pPr>
                <a:defRPr/>
              </a:pPr>
              <a:t>17</a:t>
            </a:fld>
            <a:endParaRPr lang="en-GB" smtClean="0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628650" y="174625"/>
            <a:ext cx="7772400" cy="66198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NZ" smtClean="0"/>
              <a:t>Ray Diagrams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908050"/>
            <a:ext cx="7772400" cy="1657350"/>
          </a:xfrm>
        </p:spPr>
        <p:txBody>
          <a:bodyPr/>
          <a:lstStyle/>
          <a:p>
            <a:pPr eaLnBrk="1" hangingPunct="1"/>
            <a:r>
              <a:rPr lang="en-NZ" dirty="0" smtClean="0"/>
              <a:t>The same </a:t>
            </a:r>
            <a:r>
              <a:rPr lang="en-NZ" dirty="0"/>
              <a:t>2</a:t>
            </a:r>
            <a:r>
              <a:rPr lang="en-NZ" dirty="0" smtClean="0"/>
              <a:t> rules for drawing light rays can be applied to convex mirrors with a few small changes</a:t>
            </a:r>
          </a:p>
        </p:txBody>
      </p:sp>
      <p:sp>
        <p:nvSpPr>
          <p:cNvPr id="24581" name="Rectangle 4"/>
          <p:cNvSpPr>
            <a:spLocks noChangeArrowheads="1"/>
          </p:cNvSpPr>
          <p:nvPr/>
        </p:nvSpPr>
        <p:spPr bwMode="auto">
          <a:xfrm>
            <a:off x="2051050" y="3068638"/>
            <a:ext cx="5962650" cy="2520950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 type="none" w="sm" len="sm"/>
            <a:tailEnd type="none" w="lg" len="med"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4582" name="Picture 5" descr="j023767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887663" y="3481388"/>
            <a:ext cx="400050" cy="1042987"/>
          </a:xfrm>
          <a:noFill/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575300" y="3570288"/>
            <a:ext cx="1746250" cy="1584325"/>
            <a:chOff x="2446" y="3037"/>
            <a:chExt cx="1005" cy="2064"/>
          </a:xfrm>
        </p:grpSpPr>
        <p:sp>
          <p:nvSpPr>
            <p:cNvPr id="24599" name="AutoShape 7"/>
            <p:cNvSpPr>
              <a:spLocks noChangeArrowheads="1"/>
            </p:cNvSpPr>
            <p:nvPr/>
          </p:nvSpPr>
          <p:spPr bwMode="auto">
            <a:xfrm flipH="1">
              <a:off x="2446" y="3201"/>
              <a:ext cx="936" cy="1754"/>
            </a:xfrm>
            <a:prstGeom prst="flowChartDelay">
              <a:avLst/>
            </a:prstGeom>
            <a:solidFill>
              <a:schemeClr val="bg1"/>
            </a:solidFill>
            <a:ln w="53975" algn="ctr">
              <a:solidFill>
                <a:schemeClr val="tx1"/>
              </a:solidFill>
              <a:miter lim="800000"/>
              <a:headEnd type="none" w="sm" len="sm"/>
              <a:tailEnd type="none" w="lg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00" name="AutoShape 8"/>
            <p:cNvSpPr>
              <a:spLocks noChangeArrowheads="1"/>
            </p:cNvSpPr>
            <p:nvPr/>
          </p:nvSpPr>
          <p:spPr bwMode="auto">
            <a:xfrm flipH="1">
              <a:off x="2511" y="3242"/>
              <a:ext cx="927" cy="1678"/>
            </a:xfrm>
            <a:prstGeom prst="flowChartDelay">
              <a:avLst/>
            </a:prstGeom>
            <a:noFill/>
            <a:ln w="12700" algn="ctr">
              <a:solidFill>
                <a:schemeClr val="tx1"/>
              </a:solidFill>
              <a:prstDash val="dash"/>
              <a:miter lim="800000"/>
              <a:headEnd type="none" w="sm" len="sm"/>
              <a:tailEnd type="none" w="lg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01" name="Rectangle 9"/>
            <p:cNvSpPr>
              <a:spLocks noChangeArrowheads="1"/>
            </p:cNvSpPr>
            <p:nvPr/>
          </p:nvSpPr>
          <p:spPr bwMode="auto">
            <a:xfrm flipH="1">
              <a:off x="2917" y="3037"/>
              <a:ext cx="534" cy="2064"/>
            </a:xfrm>
            <a:prstGeom prst="rect">
              <a:avLst/>
            </a:prstGeom>
            <a:solidFill>
              <a:schemeClr val="bg1"/>
            </a:solidFill>
            <a:ln w="53975" algn="ctr">
              <a:noFill/>
              <a:miter lim="800000"/>
              <a:headEnd type="none" w="sm" len="sm"/>
              <a:tailEnd type="none" w="lg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4584" name="Line 10"/>
          <p:cNvSpPr>
            <a:spLocks noChangeShapeType="1"/>
          </p:cNvSpPr>
          <p:nvPr/>
        </p:nvSpPr>
        <p:spPr bwMode="auto">
          <a:xfrm flipH="1">
            <a:off x="2811463" y="4340225"/>
            <a:ext cx="44862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24585" name="Line 11"/>
          <p:cNvSpPr>
            <a:spLocks noChangeShapeType="1"/>
          </p:cNvSpPr>
          <p:nvPr/>
        </p:nvSpPr>
        <p:spPr bwMode="auto">
          <a:xfrm>
            <a:off x="7192963" y="4235450"/>
            <a:ext cx="19050" cy="2143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384013" name="Line 13"/>
          <p:cNvSpPr>
            <a:spLocks noChangeShapeType="1"/>
          </p:cNvSpPr>
          <p:nvPr/>
        </p:nvSpPr>
        <p:spPr bwMode="auto">
          <a:xfrm>
            <a:off x="2978150" y="3778250"/>
            <a:ext cx="297815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384015" name="Line 15"/>
          <p:cNvSpPr>
            <a:spLocks noChangeShapeType="1"/>
          </p:cNvSpPr>
          <p:nvPr/>
        </p:nvSpPr>
        <p:spPr bwMode="auto">
          <a:xfrm>
            <a:off x="2997200" y="3802063"/>
            <a:ext cx="2630488" cy="301625"/>
          </a:xfrm>
          <a:prstGeom prst="line">
            <a:avLst/>
          </a:prstGeom>
          <a:noFill/>
          <a:ln w="22225">
            <a:solidFill>
              <a:srgbClr val="800080"/>
            </a:solidFill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384016" name="Line 16"/>
          <p:cNvSpPr>
            <a:spLocks noChangeShapeType="1"/>
          </p:cNvSpPr>
          <p:nvPr/>
        </p:nvSpPr>
        <p:spPr bwMode="auto">
          <a:xfrm flipH="1" flipV="1">
            <a:off x="2308225" y="4100513"/>
            <a:ext cx="3343275" cy="1587"/>
          </a:xfrm>
          <a:prstGeom prst="line">
            <a:avLst/>
          </a:prstGeom>
          <a:noFill/>
          <a:ln w="22225">
            <a:solidFill>
              <a:srgbClr val="800080"/>
            </a:solidFill>
            <a:round/>
            <a:headEnd type="none" w="sm" len="sm"/>
            <a:tailEnd type="triangle" w="lg" len="med"/>
          </a:ln>
        </p:spPr>
        <p:txBody>
          <a:bodyPr/>
          <a:lstStyle/>
          <a:p>
            <a:endParaRPr lang="en-NZ"/>
          </a:p>
        </p:txBody>
      </p:sp>
      <p:pic>
        <p:nvPicPr>
          <p:cNvPr id="384017" name="Picture 17" descr="j023767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94475" y="3940175"/>
            <a:ext cx="200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4018" name="Line 18"/>
          <p:cNvSpPr>
            <a:spLocks noChangeShapeType="1"/>
          </p:cNvSpPr>
          <p:nvPr/>
        </p:nvSpPr>
        <p:spPr bwMode="auto">
          <a:xfrm>
            <a:off x="5959475" y="3778250"/>
            <a:ext cx="1204913" cy="514350"/>
          </a:xfrm>
          <a:prstGeom prst="line">
            <a:avLst/>
          </a:prstGeom>
          <a:noFill/>
          <a:ln w="22225">
            <a:solidFill>
              <a:srgbClr val="FF0000"/>
            </a:solidFill>
            <a:prstDash val="dash"/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384019" name="Line 19"/>
          <p:cNvSpPr>
            <a:spLocks noChangeShapeType="1"/>
          </p:cNvSpPr>
          <p:nvPr/>
        </p:nvSpPr>
        <p:spPr bwMode="auto">
          <a:xfrm flipH="1" flipV="1">
            <a:off x="4940300" y="3328988"/>
            <a:ext cx="1019175" cy="449262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 type="none" w="sm" len="sm"/>
            <a:tailEnd type="triangl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384020" name="Line 20"/>
          <p:cNvSpPr>
            <a:spLocks noChangeShapeType="1"/>
          </p:cNvSpPr>
          <p:nvPr/>
        </p:nvSpPr>
        <p:spPr bwMode="auto">
          <a:xfrm flipV="1">
            <a:off x="5643563" y="4076700"/>
            <a:ext cx="1592262" cy="26988"/>
          </a:xfrm>
          <a:prstGeom prst="line">
            <a:avLst/>
          </a:prstGeom>
          <a:noFill/>
          <a:ln w="22225">
            <a:solidFill>
              <a:srgbClr val="800080"/>
            </a:solidFill>
            <a:prstDash val="dash"/>
            <a:round/>
            <a:headEnd type="none" w="sm" len="sm"/>
            <a:tailEnd type="none" w="lg" len="med"/>
          </a:ln>
        </p:spPr>
        <p:txBody>
          <a:bodyPr/>
          <a:lstStyle/>
          <a:p>
            <a:endParaRPr lang="en-NZ"/>
          </a:p>
        </p:txBody>
      </p:sp>
      <p:sp>
        <p:nvSpPr>
          <p:cNvPr id="24597" name="Rectangle 23"/>
          <p:cNvSpPr>
            <a:spLocks noChangeArrowheads="1"/>
          </p:cNvSpPr>
          <p:nvPr/>
        </p:nvSpPr>
        <p:spPr bwMode="auto">
          <a:xfrm>
            <a:off x="7092950" y="4365625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NZ">
                <a:solidFill>
                  <a:schemeClr val="tx2"/>
                </a:solidFill>
              </a:rPr>
              <a:t>F</a:t>
            </a:r>
          </a:p>
        </p:txBody>
      </p:sp>
      <p:sp>
        <p:nvSpPr>
          <p:cNvPr id="69654" name="Rectangle 24"/>
          <p:cNvSpPr>
            <a:spLocks noChangeArrowheads="1"/>
          </p:cNvSpPr>
          <p:nvPr/>
        </p:nvSpPr>
        <p:spPr bwMode="auto">
          <a:xfrm>
            <a:off x="298450" y="5616575"/>
            <a:ext cx="832643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NZ" sz="2800">
                <a:solidFill>
                  <a:schemeClr val="bg1"/>
                </a:solidFill>
              </a:rPr>
              <a:t>All convex mirror images are </a:t>
            </a:r>
            <a:r>
              <a:rPr lang="en-NZ" sz="2800" i="1">
                <a:solidFill>
                  <a:schemeClr val="bg1"/>
                </a:solidFill>
              </a:rPr>
              <a:t>virtual, diminished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NZ" sz="2800" i="1">
                <a:solidFill>
                  <a:schemeClr val="bg1"/>
                </a:solidFill>
              </a:rPr>
              <a:t>and upright.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40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40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4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40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40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4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40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40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4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840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40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4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40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40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84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840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840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84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40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840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84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69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696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4013" grpId="0" animBg="1"/>
      <p:bldP spid="384015" grpId="0" animBg="1"/>
      <p:bldP spid="384016" grpId="0" animBg="1"/>
      <p:bldP spid="384018" grpId="0" animBg="1"/>
      <p:bldP spid="384019" grpId="0" animBg="1"/>
      <p:bldP spid="38402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Name a use for convex mirrors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Car mirrors</a:t>
            </a:r>
          </a:p>
          <a:p>
            <a:r>
              <a:rPr lang="en-NZ" dirty="0" smtClean="0"/>
              <a:t>Mirrors positions on sharp corners</a:t>
            </a:r>
            <a:endParaRPr lang="en-N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49BE6C-014C-4046-9CE7-B090D0082071}" type="slidenum">
              <a:rPr lang="en-GB" smtClean="0"/>
              <a:pPr>
                <a:defRPr/>
              </a:pPr>
              <a:t>2</a:t>
            </a:fld>
            <a:endParaRPr lang="en-GB" smtClean="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smtClean="0"/>
              <a:t>Curved mirrors</a:t>
            </a:r>
          </a:p>
        </p:txBody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25538"/>
            <a:ext cx="7772400" cy="4970462"/>
          </a:xfrm>
        </p:spPr>
        <p:txBody>
          <a:bodyPr/>
          <a:lstStyle/>
          <a:p>
            <a:pPr eaLnBrk="1" hangingPunct="1"/>
            <a:r>
              <a:rPr lang="en-NZ" smtClean="0"/>
              <a:t>The centre of the mirror is called the</a:t>
            </a:r>
            <a:r>
              <a:rPr lang="en-NZ" u="sng" smtClean="0"/>
              <a:t> pole.</a:t>
            </a:r>
          </a:p>
          <a:p>
            <a:pPr eaLnBrk="1" hangingPunct="1"/>
            <a:r>
              <a:rPr lang="en-NZ" smtClean="0"/>
              <a:t>A line at right angles to this is called the </a:t>
            </a:r>
            <a:r>
              <a:rPr lang="en-NZ" u="sng" smtClean="0"/>
              <a:t>principal axis</a:t>
            </a:r>
            <a:r>
              <a:rPr lang="en-NZ" smtClean="0"/>
              <a:t>. </a:t>
            </a:r>
          </a:p>
          <a:p>
            <a:pPr eaLnBrk="1" hangingPunct="1"/>
            <a:r>
              <a:rPr lang="en-NZ" smtClean="0"/>
              <a:t>The </a:t>
            </a:r>
            <a:r>
              <a:rPr lang="en-NZ" u="sng" smtClean="0"/>
              <a:t>focal length</a:t>
            </a:r>
            <a:r>
              <a:rPr lang="en-NZ" smtClean="0"/>
              <a:t> of a mirror is half the radius of curvature.</a:t>
            </a:r>
          </a:p>
          <a:p>
            <a:pPr eaLnBrk="1" hangingPunct="1"/>
            <a:r>
              <a:rPr lang="en-NZ" smtClean="0"/>
              <a:t>The </a:t>
            </a:r>
            <a:r>
              <a:rPr lang="en-NZ" u="sng" smtClean="0"/>
              <a:t>radius of curvature</a:t>
            </a:r>
            <a:r>
              <a:rPr lang="en-NZ" smtClean="0"/>
              <a:t> is the radius of the ball that the mirror would have been cut from.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6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6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6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6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6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6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6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6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8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0E11F1-A433-43E6-9CCA-7B1F9C9B1348}" type="slidenum">
              <a:rPr lang="en-GB" smtClean="0"/>
              <a:pPr>
                <a:defRPr/>
              </a:pPr>
              <a:t>3</a:t>
            </a:fld>
            <a:endParaRPr lang="en-GB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639763" y="165100"/>
            <a:ext cx="7772400" cy="900113"/>
          </a:xfrm>
        </p:spPr>
        <p:txBody>
          <a:bodyPr/>
          <a:lstStyle/>
          <a:p>
            <a:pPr eaLnBrk="1" hangingPunct="1"/>
            <a:r>
              <a:rPr lang="en-NZ" smtClean="0"/>
              <a:t>Curved Mirrors</a:t>
            </a:r>
          </a:p>
        </p:txBody>
      </p:sp>
      <p:sp>
        <p:nvSpPr>
          <p:cNvPr id="277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3088" y="1041400"/>
            <a:ext cx="8320087" cy="4114800"/>
          </a:xfrm>
        </p:spPr>
        <p:txBody>
          <a:bodyPr/>
          <a:lstStyle/>
          <a:p>
            <a:pPr eaLnBrk="1" hangingPunct="1"/>
            <a:r>
              <a:rPr lang="en-NZ" smtClean="0"/>
              <a:t>C = centre of curvature	</a:t>
            </a:r>
          </a:p>
          <a:p>
            <a:pPr eaLnBrk="1" hangingPunct="1"/>
            <a:r>
              <a:rPr lang="en-NZ" smtClean="0"/>
              <a:t>r = radius of curvature </a:t>
            </a:r>
          </a:p>
          <a:p>
            <a:pPr eaLnBrk="1" hangingPunct="1"/>
            <a:r>
              <a:rPr lang="en-NZ" smtClean="0"/>
              <a:t>F = Focal point or focus   f = focal length</a:t>
            </a:r>
          </a:p>
          <a:p>
            <a:pPr eaLnBrk="1" hangingPunct="1"/>
            <a:r>
              <a:rPr lang="en-NZ" smtClean="0"/>
              <a:t>pa = principal axis            P = pole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74688" y="3694113"/>
            <a:ext cx="7699375" cy="2995612"/>
            <a:chOff x="383" y="2154"/>
            <a:chExt cx="3637" cy="2517"/>
          </a:xfrm>
        </p:grpSpPr>
        <p:sp>
          <p:nvSpPr>
            <p:cNvPr id="16391" name="Rectangle 5"/>
            <p:cNvSpPr>
              <a:spLocks noChangeArrowheads="1"/>
            </p:cNvSpPr>
            <p:nvPr/>
          </p:nvSpPr>
          <p:spPr bwMode="auto">
            <a:xfrm>
              <a:off x="383" y="2154"/>
              <a:ext cx="3637" cy="2517"/>
            </a:xfrm>
            <a:prstGeom prst="rect">
              <a:avLst/>
            </a:prstGeom>
            <a:solidFill>
              <a:schemeClr val="bg1"/>
            </a:solidFill>
            <a:ln w="12700" algn="ctr">
              <a:solidFill>
                <a:schemeClr val="tx1"/>
              </a:solidFill>
              <a:miter lim="800000"/>
              <a:headEnd type="none" w="sm" len="sm"/>
              <a:tailEnd type="none" w="lg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2" name="AutoShape 6"/>
            <p:cNvSpPr>
              <a:spLocks noChangeArrowheads="1"/>
            </p:cNvSpPr>
            <p:nvPr/>
          </p:nvSpPr>
          <p:spPr bwMode="auto">
            <a:xfrm>
              <a:off x="2593" y="2285"/>
              <a:ext cx="982" cy="2248"/>
            </a:xfrm>
            <a:prstGeom prst="flowChartDelay">
              <a:avLst/>
            </a:prstGeom>
            <a:noFill/>
            <a:ln w="12700" algn="ctr">
              <a:solidFill>
                <a:schemeClr val="tx1"/>
              </a:solidFill>
              <a:prstDash val="dash"/>
              <a:miter lim="800000"/>
              <a:headEnd type="none" w="sm" len="sm"/>
              <a:tailEnd type="none" w="lg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3" name="AutoShape 7"/>
            <p:cNvSpPr>
              <a:spLocks noChangeArrowheads="1"/>
            </p:cNvSpPr>
            <p:nvPr/>
          </p:nvSpPr>
          <p:spPr bwMode="auto">
            <a:xfrm>
              <a:off x="2507" y="2399"/>
              <a:ext cx="992" cy="2039"/>
            </a:xfrm>
            <a:prstGeom prst="flowChartDelay">
              <a:avLst/>
            </a:prstGeom>
            <a:solidFill>
              <a:schemeClr val="bg1"/>
            </a:solidFill>
            <a:ln w="53975" algn="ctr">
              <a:solidFill>
                <a:schemeClr val="tx1"/>
              </a:solidFill>
              <a:miter lim="800000"/>
              <a:headEnd type="none" w="sm" len="sm"/>
              <a:tailEnd type="none" w="lg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4" name="Rectangle 8"/>
            <p:cNvSpPr>
              <a:spLocks noChangeArrowheads="1"/>
            </p:cNvSpPr>
            <p:nvPr/>
          </p:nvSpPr>
          <p:spPr bwMode="auto">
            <a:xfrm>
              <a:off x="2367" y="2218"/>
              <a:ext cx="736" cy="2400"/>
            </a:xfrm>
            <a:prstGeom prst="rect">
              <a:avLst/>
            </a:prstGeom>
            <a:solidFill>
              <a:schemeClr val="bg1"/>
            </a:solidFill>
            <a:ln w="53975" algn="ctr">
              <a:noFill/>
              <a:miter lim="800000"/>
              <a:headEnd type="none" w="sm" len="sm"/>
              <a:tailEnd type="none" w="lg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95" name="Line 9"/>
            <p:cNvSpPr>
              <a:spLocks noChangeShapeType="1"/>
            </p:cNvSpPr>
            <p:nvPr/>
          </p:nvSpPr>
          <p:spPr bwMode="auto">
            <a:xfrm flipH="1">
              <a:off x="458" y="3371"/>
              <a:ext cx="30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6396" name="Line 10"/>
            <p:cNvSpPr>
              <a:spLocks noChangeShapeType="1"/>
            </p:cNvSpPr>
            <p:nvPr/>
          </p:nvSpPr>
          <p:spPr bwMode="auto">
            <a:xfrm>
              <a:off x="2358" y="3286"/>
              <a:ext cx="11" cy="18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6397" name="Line 11"/>
            <p:cNvSpPr>
              <a:spLocks noChangeShapeType="1"/>
            </p:cNvSpPr>
            <p:nvPr/>
          </p:nvSpPr>
          <p:spPr bwMode="auto">
            <a:xfrm>
              <a:off x="1385" y="3283"/>
              <a:ext cx="11" cy="18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6398" name="Text Box 12"/>
            <p:cNvSpPr txBox="1">
              <a:spLocks noChangeArrowheads="1"/>
            </p:cNvSpPr>
            <p:nvPr/>
          </p:nvSpPr>
          <p:spPr bwMode="auto">
            <a:xfrm>
              <a:off x="1248" y="3456"/>
              <a:ext cx="277" cy="384"/>
            </a:xfrm>
            <a:prstGeom prst="rect">
              <a:avLst/>
            </a:prstGeom>
            <a:noFill/>
            <a:ln w="12700" algn="ctr">
              <a:noFill/>
              <a:miter lim="800000"/>
              <a:headEnd type="none" w="sm" len="sm"/>
              <a:tailEnd type="none" w="lg" len="med"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NZ">
                  <a:latin typeface="Times New Roman" pitchFamily="18" charset="0"/>
                </a:rPr>
                <a:t>C</a:t>
              </a:r>
            </a:p>
          </p:txBody>
        </p:sp>
        <p:sp>
          <p:nvSpPr>
            <p:cNvPr id="16399" name="Text Box 13"/>
            <p:cNvSpPr txBox="1">
              <a:spLocks noChangeArrowheads="1"/>
            </p:cNvSpPr>
            <p:nvPr/>
          </p:nvSpPr>
          <p:spPr bwMode="auto">
            <a:xfrm>
              <a:off x="2186" y="3415"/>
              <a:ext cx="395" cy="384"/>
            </a:xfrm>
            <a:prstGeom prst="rect">
              <a:avLst/>
            </a:prstGeom>
            <a:noFill/>
            <a:ln w="12700" algn="ctr">
              <a:noFill/>
              <a:miter lim="800000"/>
              <a:headEnd type="none" w="sm" len="sm"/>
              <a:tailEnd type="none" w="lg" len="med"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NZ">
                  <a:latin typeface="Times New Roman" pitchFamily="18" charset="0"/>
                </a:rPr>
                <a:t>F</a:t>
              </a:r>
            </a:p>
          </p:txBody>
        </p:sp>
        <p:sp>
          <p:nvSpPr>
            <p:cNvPr id="16400" name="Text Box 14"/>
            <p:cNvSpPr txBox="1">
              <a:spLocks noChangeArrowheads="1"/>
            </p:cNvSpPr>
            <p:nvPr/>
          </p:nvSpPr>
          <p:spPr bwMode="auto">
            <a:xfrm>
              <a:off x="3211" y="3360"/>
              <a:ext cx="373" cy="384"/>
            </a:xfrm>
            <a:prstGeom prst="rect">
              <a:avLst/>
            </a:prstGeom>
            <a:noFill/>
            <a:ln w="12700" algn="ctr">
              <a:noFill/>
              <a:miter lim="800000"/>
              <a:headEnd type="none" w="sm" len="sm"/>
              <a:tailEnd type="none" w="lg" len="med"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NZ">
                  <a:latin typeface="Times New Roman" pitchFamily="18" charset="0"/>
                </a:rPr>
                <a:t>P</a:t>
              </a:r>
            </a:p>
          </p:txBody>
        </p:sp>
        <p:sp>
          <p:nvSpPr>
            <p:cNvPr id="16401" name="Line 15"/>
            <p:cNvSpPr>
              <a:spLocks noChangeShapeType="1"/>
            </p:cNvSpPr>
            <p:nvPr/>
          </p:nvSpPr>
          <p:spPr bwMode="auto">
            <a:xfrm>
              <a:off x="1387" y="3115"/>
              <a:ext cx="209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lg" len="med"/>
              <a:tailEnd type="triangl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6402" name="Text Box 16"/>
            <p:cNvSpPr txBox="1">
              <a:spLocks noChangeArrowheads="1"/>
            </p:cNvSpPr>
            <p:nvPr/>
          </p:nvSpPr>
          <p:spPr bwMode="auto">
            <a:xfrm>
              <a:off x="1536" y="2796"/>
              <a:ext cx="1749" cy="384"/>
            </a:xfrm>
            <a:prstGeom prst="rect">
              <a:avLst/>
            </a:prstGeom>
            <a:noFill/>
            <a:ln w="12700" algn="ctr">
              <a:noFill/>
              <a:miter lim="800000"/>
              <a:headEnd type="none" w="sm" len="sm"/>
              <a:tailEnd type="none" w="lg" len="med"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NZ">
                  <a:latin typeface="Times New Roman" pitchFamily="18" charset="0"/>
                </a:rPr>
                <a:t>r</a:t>
              </a:r>
            </a:p>
          </p:txBody>
        </p:sp>
        <p:sp>
          <p:nvSpPr>
            <p:cNvPr id="16403" name="Text Box 17"/>
            <p:cNvSpPr txBox="1">
              <a:spLocks noChangeArrowheads="1"/>
            </p:cNvSpPr>
            <p:nvPr/>
          </p:nvSpPr>
          <p:spPr bwMode="auto">
            <a:xfrm>
              <a:off x="512" y="3157"/>
              <a:ext cx="512" cy="384"/>
            </a:xfrm>
            <a:prstGeom prst="rect">
              <a:avLst/>
            </a:prstGeom>
            <a:noFill/>
            <a:ln w="12700" algn="ctr">
              <a:noFill/>
              <a:miter lim="800000"/>
              <a:headEnd type="none" w="sm" len="sm"/>
              <a:tailEnd type="none" w="lg" len="med"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NZ">
                  <a:latin typeface="Times New Roman" pitchFamily="18" charset="0"/>
                </a:rPr>
                <a:t>pa</a:t>
              </a:r>
            </a:p>
          </p:txBody>
        </p:sp>
        <p:sp>
          <p:nvSpPr>
            <p:cNvPr id="16404" name="Line 18"/>
            <p:cNvSpPr>
              <a:spLocks noChangeShapeType="1"/>
            </p:cNvSpPr>
            <p:nvPr/>
          </p:nvSpPr>
          <p:spPr bwMode="auto">
            <a:xfrm flipV="1">
              <a:off x="2378" y="3723"/>
              <a:ext cx="1099" cy="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lg" len="med"/>
              <a:tailEnd type="triangl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6405" name="Text Box 19"/>
            <p:cNvSpPr txBox="1">
              <a:spLocks noChangeArrowheads="1"/>
            </p:cNvSpPr>
            <p:nvPr/>
          </p:nvSpPr>
          <p:spPr bwMode="auto">
            <a:xfrm>
              <a:off x="2741" y="3712"/>
              <a:ext cx="384" cy="384"/>
            </a:xfrm>
            <a:prstGeom prst="rect">
              <a:avLst/>
            </a:prstGeom>
            <a:noFill/>
            <a:ln w="12700" algn="ctr">
              <a:noFill/>
              <a:miter lim="800000"/>
              <a:headEnd type="none" w="sm" len="sm"/>
              <a:tailEnd type="none" w="lg" len="med"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NZ">
                  <a:latin typeface="Times New Roman" pitchFamily="18" charset="0"/>
                </a:rPr>
                <a:t>f</a:t>
              </a:r>
            </a:p>
          </p:txBody>
        </p:sp>
      </p:grpSp>
      <p:sp>
        <p:nvSpPr>
          <p:cNvPr id="277524" name="Text Box 20"/>
          <p:cNvSpPr txBox="1">
            <a:spLocks noChangeArrowheads="1"/>
          </p:cNvSpPr>
          <p:nvPr/>
        </p:nvSpPr>
        <p:spPr bwMode="auto">
          <a:xfrm>
            <a:off x="6443663" y="1125538"/>
            <a:ext cx="22336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2800">
                <a:solidFill>
                  <a:srgbClr val="FF3399"/>
                </a:solidFill>
              </a:rPr>
              <a:t>f = r/2</a:t>
            </a:r>
            <a:endParaRPr lang="en-GB" sz="2800">
              <a:solidFill>
                <a:srgbClr val="FF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7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7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77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77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7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7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5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27592B-3586-4655-A02F-95690170B257}" type="slidenum">
              <a:rPr lang="en-GB" smtClean="0"/>
              <a:pPr>
                <a:defRPr/>
              </a:pPr>
              <a:t>4</a:t>
            </a:fld>
            <a:endParaRPr lang="en-GB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smtClean="0"/>
              <a:t>Concave Mirrors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7772400" cy="4114800"/>
          </a:xfrm>
        </p:spPr>
        <p:txBody>
          <a:bodyPr/>
          <a:lstStyle/>
          <a:p>
            <a:pPr eaLnBrk="1" hangingPunct="1"/>
            <a:r>
              <a:rPr lang="en-NZ" u="sng" smtClean="0"/>
              <a:t>Concave (or converging) </a:t>
            </a:r>
            <a:r>
              <a:rPr lang="en-NZ" smtClean="0"/>
              <a:t>mirrors focus light at the focal point.</a:t>
            </a:r>
          </a:p>
          <a:p>
            <a:pPr eaLnBrk="1" hangingPunct="1"/>
            <a:endParaRPr lang="en-NZ" smtClean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700088" y="2724150"/>
            <a:ext cx="7699375" cy="3282950"/>
            <a:chOff x="160" y="2528"/>
            <a:chExt cx="3637" cy="1845"/>
          </a:xfrm>
        </p:grpSpPr>
        <p:sp>
          <p:nvSpPr>
            <p:cNvPr id="17414" name="Rectangle 5"/>
            <p:cNvSpPr>
              <a:spLocks noChangeArrowheads="1"/>
            </p:cNvSpPr>
            <p:nvPr/>
          </p:nvSpPr>
          <p:spPr bwMode="auto">
            <a:xfrm>
              <a:off x="160" y="2528"/>
              <a:ext cx="3637" cy="1845"/>
            </a:xfrm>
            <a:prstGeom prst="rect">
              <a:avLst/>
            </a:prstGeom>
            <a:solidFill>
              <a:schemeClr val="bg1"/>
            </a:solidFill>
            <a:ln w="12700" algn="ctr">
              <a:solidFill>
                <a:schemeClr val="tx1"/>
              </a:solidFill>
              <a:miter lim="800000"/>
              <a:headEnd type="none" w="sm" len="sm"/>
              <a:tailEnd type="none" w="lg" len="med"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1941" y="2795"/>
              <a:ext cx="1164" cy="1344"/>
              <a:chOff x="1280" y="3285"/>
              <a:chExt cx="1164" cy="1344"/>
            </a:xfrm>
          </p:grpSpPr>
          <p:sp>
            <p:nvSpPr>
              <p:cNvPr id="17426" name="AutoShape 7"/>
              <p:cNvSpPr>
                <a:spLocks noChangeArrowheads="1"/>
              </p:cNvSpPr>
              <p:nvPr/>
            </p:nvSpPr>
            <p:spPr bwMode="auto">
              <a:xfrm>
                <a:off x="1462" y="3328"/>
                <a:ext cx="982" cy="1259"/>
              </a:xfrm>
              <a:prstGeom prst="flowChartDelay">
                <a:avLst/>
              </a:prstGeom>
              <a:noFill/>
              <a:ln w="12700" algn="ctr">
                <a:solidFill>
                  <a:schemeClr val="tx1"/>
                </a:solidFill>
                <a:prstDash val="dash"/>
                <a:miter lim="800000"/>
                <a:headEnd type="none" w="sm" len="sm"/>
                <a:tailEnd type="none" w="lg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27" name="AutoShape 8"/>
              <p:cNvSpPr>
                <a:spLocks noChangeArrowheads="1"/>
              </p:cNvSpPr>
              <p:nvPr/>
            </p:nvSpPr>
            <p:spPr bwMode="auto">
              <a:xfrm>
                <a:off x="1376" y="3392"/>
                <a:ext cx="992" cy="1142"/>
              </a:xfrm>
              <a:prstGeom prst="flowChartDelay">
                <a:avLst/>
              </a:prstGeom>
              <a:solidFill>
                <a:schemeClr val="bg1"/>
              </a:solidFill>
              <a:ln w="53975" algn="ctr">
                <a:solidFill>
                  <a:schemeClr val="tx1"/>
                </a:solidFill>
                <a:miter lim="800000"/>
                <a:headEnd type="none" w="sm" len="sm"/>
                <a:tailEnd type="none" w="lg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28" name="Rectangle 9"/>
              <p:cNvSpPr>
                <a:spLocks noChangeArrowheads="1"/>
              </p:cNvSpPr>
              <p:nvPr/>
            </p:nvSpPr>
            <p:spPr bwMode="auto">
              <a:xfrm>
                <a:off x="1280" y="3285"/>
                <a:ext cx="566" cy="1344"/>
              </a:xfrm>
              <a:prstGeom prst="rect">
                <a:avLst/>
              </a:prstGeom>
              <a:solidFill>
                <a:schemeClr val="bg1"/>
              </a:solidFill>
              <a:ln w="53975" algn="ctr">
                <a:noFill/>
                <a:miter lim="800000"/>
                <a:headEnd type="none" w="sm" len="sm"/>
                <a:tailEnd type="none" w="lg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7416" name="Line 10"/>
            <p:cNvSpPr>
              <a:spLocks noChangeShapeType="1"/>
            </p:cNvSpPr>
            <p:nvPr/>
          </p:nvSpPr>
          <p:spPr bwMode="auto">
            <a:xfrm flipH="1">
              <a:off x="309" y="3467"/>
              <a:ext cx="26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7417" name="Line 11"/>
            <p:cNvSpPr>
              <a:spLocks noChangeShapeType="1"/>
            </p:cNvSpPr>
            <p:nvPr/>
          </p:nvSpPr>
          <p:spPr bwMode="auto">
            <a:xfrm>
              <a:off x="2475" y="3360"/>
              <a:ext cx="11" cy="18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7418" name="Line 12"/>
            <p:cNvSpPr>
              <a:spLocks noChangeShapeType="1"/>
            </p:cNvSpPr>
            <p:nvPr/>
          </p:nvSpPr>
          <p:spPr bwMode="auto">
            <a:xfrm flipV="1">
              <a:off x="395" y="3221"/>
              <a:ext cx="255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7419" name="Line 13"/>
            <p:cNvSpPr>
              <a:spLocks noChangeShapeType="1"/>
            </p:cNvSpPr>
            <p:nvPr/>
          </p:nvSpPr>
          <p:spPr bwMode="auto">
            <a:xfrm>
              <a:off x="405" y="3008"/>
              <a:ext cx="239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7420" name="Line 14"/>
            <p:cNvSpPr>
              <a:spLocks noChangeShapeType="1"/>
            </p:cNvSpPr>
            <p:nvPr/>
          </p:nvSpPr>
          <p:spPr bwMode="auto">
            <a:xfrm>
              <a:off x="416" y="3712"/>
              <a:ext cx="253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7421" name="Line 15"/>
            <p:cNvSpPr>
              <a:spLocks noChangeShapeType="1"/>
            </p:cNvSpPr>
            <p:nvPr/>
          </p:nvSpPr>
          <p:spPr bwMode="auto">
            <a:xfrm>
              <a:off x="394" y="3925"/>
              <a:ext cx="2424" cy="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7422" name="Line 16"/>
            <p:cNvSpPr>
              <a:spLocks noChangeShapeType="1"/>
            </p:cNvSpPr>
            <p:nvPr/>
          </p:nvSpPr>
          <p:spPr bwMode="auto">
            <a:xfrm flipH="1">
              <a:off x="1995" y="3008"/>
              <a:ext cx="800" cy="10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7423" name="Line 17"/>
            <p:cNvSpPr>
              <a:spLocks noChangeShapeType="1"/>
            </p:cNvSpPr>
            <p:nvPr/>
          </p:nvSpPr>
          <p:spPr bwMode="auto">
            <a:xfrm flipH="1">
              <a:off x="1728" y="3211"/>
              <a:ext cx="1227" cy="62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7424" name="Line 18"/>
            <p:cNvSpPr>
              <a:spLocks noChangeShapeType="1"/>
            </p:cNvSpPr>
            <p:nvPr/>
          </p:nvSpPr>
          <p:spPr bwMode="auto">
            <a:xfrm flipH="1" flipV="1">
              <a:off x="1760" y="3083"/>
              <a:ext cx="1205" cy="62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7425" name="Line 19"/>
            <p:cNvSpPr>
              <a:spLocks noChangeShapeType="1"/>
            </p:cNvSpPr>
            <p:nvPr/>
          </p:nvSpPr>
          <p:spPr bwMode="auto">
            <a:xfrm flipH="1" flipV="1">
              <a:off x="1984" y="2763"/>
              <a:ext cx="821" cy="11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NZ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27D5A2-EE03-4595-9298-330C6E7714DD}" type="slidenum">
              <a:rPr lang="en-GB" smtClean="0"/>
              <a:pPr>
                <a:defRPr/>
              </a:pPr>
              <a:t>5</a:t>
            </a:fld>
            <a:endParaRPr lang="en-GB" smtClean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754063" y="203200"/>
            <a:ext cx="7772400" cy="1143000"/>
          </a:xfrm>
        </p:spPr>
        <p:txBody>
          <a:bodyPr/>
          <a:lstStyle/>
          <a:p>
            <a:pPr eaLnBrk="1" hangingPunct="1"/>
            <a:r>
              <a:rPr lang="en-NZ" smtClean="0"/>
              <a:t>Convex Mirrors 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900" y="1085850"/>
            <a:ext cx="7772400" cy="4114800"/>
          </a:xfrm>
        </p:spPr>
        <p:txBody>
          <a:bodyPr/>
          <a:lstStyle/>
          <a:p>
            <a:pPr eaLnBrk="1" hangingPunct="1"/>
            <a:r>
              <a:rPr lang="en-NZ" smtClean="0"/>
              <a:t>Convex mirrors have a focal point behind the mirror.</a:t>
            </a:r>
          </a:p>
          <a:p>
            <a:pPr eaLnBrk="1" hangingPunct="1"/>
            <a:r>
              <a:rPr lang="en-NZ" smtClean="0"/>
              <a:t>Convex (or diverging) mirrors spread the light rays apart so that they appear to have come from the focal point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987675" y="3716338"/>
            <a:ext cx="5087938" cy="2908300"/>
            <a:chOff x="235" y="3136"/>
            <a:chExt cx="3221" cy="2443"/>
          </a:xfrm>
        </p:grpSpPr>
        <p:sp>
          <p:nvSpPr>
            <p:cNvPr id="18438" name="Rectangle 5"/>
            <p:cNvSpPr>
              <a:spLocks noChangeArrowheads="1"/>
            </p:cNvSpPr>
            <p:nvPr/>
          </p:nvSpPr>
          <p:spPr bwMode="auto">
            <a:xfrm>
              <a:off x="235" y="3136"/>
              <a:ext cx="3221" cy="2443"/>
            </a:xfrm>
            <a:prstGeom prst="rect">
              <a:avLst/>
            </a:prstGeom>
            <a:solidFill>
              <a:schemeClr val="bg1"/>
            </a:solidFill>
            <a:ln w="12700" algn="ctr">
              <a:solidFill>
                <a:schemeClr val="tx1"/>
              </a:solidFill>
              <a:miter lim="800000"/>
              <a:headEnd type="none" w="sm" len="sm"/>
              <a:tailEnd type="none" w="lg" len="med"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267" y="3264"/>
              <a:ext cx="3093" cy="2123"/>
              <a:chOff x="267" y="3264"/>
              <a:chExt cx="3093" cy="2123"/>
            </a:xfrm>
          </p:grpSpPr>
          <p:grpSp>
            <p:nvGrpSpPr>
              <p:cNvPr id="4" name="Group 7"/>
              <p:cNvGrpSpPr>
                <a:grpSpLocks/>
              </p:cNvGrpSpPr>
              <p:nvPr/>
            </p:nvGrpSpPr>
            <p:grpSpPr bwMode="auto">
              <a:xfrm>
                <a:off x="1910" y="3729"/>
                <a:ext cx="1023" cy="1344"/>
                <a:chOff x="2421" y="3420"/>
                <a:chExt cx="1023" cy="1344"/>
              </a:xfrm>
            </p:grpSpPr>
            <p:sp>
              <p:nvSpPr>
                <p:cNvPr id="18455" name="AutoShape 8"/>
                <p:cNvSpPr>
                  <a:spLocks noChangeArrowheads="1"/>
                </p:cNvSpPr>
                <p:nvPr/>
              </p:nvSpPr>
              <p:spPr bwMode="auto">
                <a:xfrm flipH="1">
                  <a:off x="2421" y="3517"/>
                  <a:ext cx="992" cy="1142"/>
                </a:xfrm>
                <a:prstGeom prst="flowChartDelay">
                  <a:avLst/>
                </a:prstGeom>
                <a:solidFill>
                  <a:schemeClr val="bg1"/>
                </a:solidFill>
                <a:ln w="53975" algn="ctr">
                  <a:solidFill>
                    <a:schemeClr val="tx1"/>
                  </a:solidFill>
                  <a:miter lim="800000"/>
                  <a:headEnd type="none" w="sm" len="sm"/>
                  <a:tailEnd type="none" w="lg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6" name="AutoShape 9"/>
                <p:cNvSpPr>
                  <a:spLocks noChangeArrowheads="1"/>
                </p:cNvSpPr>
                <p:nvPr/>
              </p:nvSpPr>
              <p:spPr bwMode="auto">
                <a:xfrm flipH="1">
                  <a:off x="2483" y="3603"/>
                  <a:ext cx="854" cy="992"/>
                </a:xfrm>
                <a:prstGeom prst="flowChartDelay">
                  <a:avLst/>
                </a:prstGeom>
                <a:noFill/>
                <a:ln w="12700" algn="ctr">
                  <a:solidFill>
                    <a:schemeClr val="tx1"/>
                  </a:solidFill>
                  <a:prstDash val="dash"/>
                  <a:miter lim="800000"/>
                  <a:headEnd type="none" w="sm" len="sm"/>
                  <a:tailEnd type="none" w="lg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57" name="Rectangle 10"/>
                <p:cNvSpPr>
                  <a:spLocks noChangeArrowheads="1"/>
                </p:cNvSpPr>
                <p:nvPr/>
              </p:nvSpPr>
              <p:spPr bwMode="auto">
                <a:xfrm flipH="1">
                  <a:off x="2878" y="3420"/>
                  <a:ext cx="566" cy="1344"/>
                </a:xfrm>
                <a:prstGeom prst="rect">
                  <a:avLst/>
                </a:prstGeom>
                <a:solidFill>
                  <a:schemeClr val="bg1"/>
                </a:solidFill>
                <a:ln w="53975" algn="ctr">
                  <a:noFill/>
                  <a:miter lim="800000"/>
                  <a:headEnd type="none" w="sm" len="sm"/>
                  <a:tailEnd type="none" w="lg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8441" name="Line 11"/>
              <p:cNvSpPr>
                <a:spLocks noChangeShapeType="1"/>
              </p:cNvSpPr>
              <p:nvPr/>
            </p:nvSpPr>
            <p:spPr bwMode="auto">
              <a:xfrm>
                <a:off x="267" y="4395"/>
                <a:ext cx="3093" cy="1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8442" name="Line 12"/>
              <p:cNvSpPr>
                <a:spLocks noChangeShapeType="1"/>
              </p:cNvSpPr>
              <p:nvPr/>
            </p:nvSpPr>
            <p:spPr bwMode="auto">
              <a:xfrm>
                <a:off x="416" y="4160"/>
                <a:ext cx="152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8443" name="Line 13"/>
              <p:cNvSpPr>
                <a:spLocks noChangeShapeType="1"/>
              </p:cNvSpPr>
              <p:nvPr/>
            </p:nvSpPr>
            <p:spPr bwMode="auto">
              <a:xfrm>
                <a:off x="405" y="3915"/>
                <a:ext cx="1707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8444" name="Line 14"/>
              <p:cNvSpPr>
                <a:spLocks noChangeShapeType="1"/>
              </p:cNvSpPr>
              <p:nvPr/>
            </p:nvSpPr>
            <p:spPr bwMode="auto">
              <a:xfrm>
                <a:off x="448" y="4608"/>
                <a:ext cx="147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8445" name="Line 15"/>
              <p:cNvSpPr>
                <a:spLocks noChangeShapeType="1"/>
              </p:cNvSpPr>
              <p:nvPr/>
            </p:nvSpPr>
            <p:spPr bwMode="auto">
              <a:xfrm>
                <a:off x="427" y="4864"/>
                <a:ext cx="167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8446" name="Line 16"/>
              <p:cNvSpPr>
                <a:spLocks noChangeShapeType="1"/>
              </p:cNvSpPr>
              <p:nvPr/>
            </p:nvSpPr>
            <p:spPr bwMode="auto">
              <a:xfrm>
                <a:off x="2848" y="4299"/>
                <a:ext cx="11" cy="18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8447" name="Line 17"/>
              <p:cNvSpPr>
                <a:spLocks noChangeShapeType="1"/>
              </p:cNvSpPr>
              <p:nvPr/>
            </p:nvSpPr>
            <p:spPr bwMode="auto">
              <a:xfrm>
                <a:off x="2101" y="3915"/>
                <a:ext cx="747" cy="48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8448" name="Line 18"/>
              <p:cNvSpPr>
                <a:spLocks noChangeShapeType="1"/>
              </p:cNvSpPr>
              <p:nvPr/>
            </p:nvSpPr>
            <p:spPr bwMode="auto">
              <a:xfrm>
                <a:off x="1941" y="4160"/>
                <a:ext cx="907" cy="23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8449" name="Line 19"/>
              <p:cNvSpPr>
                <a:spLocks noChangeShapeType="1"/>
              </p:cNvSpPr>
              <p:nvPr/>
            </p:nvSpPr>
            <p:spPr bwMode="auto">
              <a:xfrm flipV="1">
                <a:off x="1941" y="4395"/>
                <a:ext cx="907" cy="21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8450" name="Line 20"/>
              <p:cNvSpPr>
                <a:spLocks noChangeShapeType="1"/>
              </p:cNvSpPr>
              <p:nvPr/>
            </p:nvSpPr>
            <p:spPr bwMode="auto">
              <a:xfrm flipV="1">
                <a:off x="2123" y="4395"/>
                <a:ext cx="725" cy="46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8451" name="Line 21"/>
              <p:cNvSpPr>
                <a:spLocks noChangeShapeType="1"/>
              </p:cNvSpPr>
              <p:nvPr/>
            </p:nvSpPr>
            <p:spPr bwMode="auto">
              <a:xfrm flipH="1" flipV="1">
                <a:off x="1109" y="3264"/>
                <a:ext cx="1014" cy="66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8452" name="Line 22"/>
              <p:cNvSpPr>
                <a:spLocks noChangeShapeType="1"/>
              </p:cNvSpPr>
              <p:nvPr/>
            </p:nvSpPr>
            <p:spPr bwMode="auto">
              <a:xfrm flipH="1" flipV="1">
                <a:off x="608" y="3776"/>
                <a:ext cx="1355" cy="37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8453" name="Line 23"/>
              <p:cNvSpPr>
                <a:spLocks noChangeShapeType="1"/>
              </p:cNvSpPr>
              <p:nvPr/>
            </p:nvSpPr>
            <p:spPr bwMode="auto">
              <a:xfrm flipH="1">
                <a:off x="533" y="4598"/>
                <a:ext cx="1430" cy="35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8454" name="Line 24"/>
              <p:cNvSpPr>
                <a:spLocks noChangeShapeType="1"/>
              </p:cNvSpPr>
              <p:nvPr/>
            </p:nvSpPr>
            <p:spPr bwMode="auto">
              <a:xfrm flipH="1">
                <a:off x="1259" y="4832"/>
                <a:ext cx="885" cy="55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NZ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2B2972-D422-45A9-820C-C7DC81F8C932}" type="slidenum">
              <a:rPr lang="en-GB" smtClean="0"/>
              <a:pPr>
                <a:defRPr/>
              </a:pPr>
              <a:t>6</a:t>
            </a:fld>
            <a:endParaRPr lang="en-GB" smtClean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smtClean="0"/>
              <a:t>Ray Diagrams</a:t>
            </a:r>
          </a:p>
        </p:txBody>
      </p:sp>
      <p:sp>
        <p:nvSpPr>
          <p:cNvPr id="280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981075"/>
            <a:ext cx="7170738" cy="5470525"/>
          </a:xfrm>
        </p:spPr>
        <p:txBody>
          <a:bodyPr/>
          <a:lstStyle/>
          <a:p>
            <a:pPr eaLnBrk="1" hangingPunct="1"/>
            <a:r>
              <a:rPr lang="en-NZ" smtClean="0"/>
              <a:t>Used to find the size, nature and position of images.</a:t>
            </a:r>
          </a:p>
          <a:p>
            <a:pPr eaLnBrk="1" hangingPunct="1"/>
            <a:r>
              <a:rPr lang="en-NZ" smtClean="0"/>
              <a:t>The nature of an image formed by a mirror or lens can be described according to 3 characteristics: Is it</a:t>
            </a:r>
          </a:p>
          <a:p>
            <a:pPr eaLnBrk="1" hangingPunct="1"/>
            <a:r>
              <a:rPr lang="en-NZ" smtClean="0"/>
              <a:t>a) upright or inverted</a:t>
            </a:r>
          </a:p>
          <a:p>
            <a:pPr eaLnBrk="1" hangingPunct="1"/>
            <a:r>
              <a:rPr lang="en-NZ" smtClean="0"/>
              <a:t>b) magnified, diminished or the same size</a:t>
            </a:r>
          </a:p>
          <a:p>
            <a:pPr eaLnBrk="1" hangingPunct="1"/>
            <a:r>
              <a:rPr lang="en-NZ" smtClean="0"/>
              <a:t>c) Real or virtual</a:t>
            </a:r>
          </a:p>
          <a:p>
            <a:pPr eaLnBrk="1" hangingPunct="1"/>
            <a:endParaRPr lang="en-NZ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0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0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80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Concave Mirrors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NZ" dirty="0" smtClean="0"/>
              <a:t>Look at your reflection in a concave mirror.  The image is virtual and ……………</a:t>
            </a:r>
          </a:p>
          <a:p>
            <a:pPr marL="514350" indent="-514350">
              <a:buFont typeface="+mj-lt"/>
              <a:buAutoNum type="arabicPeriod"/>
            </a:pPr>
            <a:r>
              <a:rPr lang="en-NZ" dirty="0" smtClean="0"/>
              <a:t>Move the mirror away from you.  Why do you think the image has disappeared?</a:t>
            </a:r>
          </a:p>
          <a:p>
            <a:pPr marL="514350" indent="-514350">
              <a:buFont typeface="+mj-lt"/>
              <a:buAutoNum type="arabicPeriod"/>
            </a:pPr>
            <a:r>
              <a:rPr lang="en-NZ" dirty="0" smtClean="0"/>
              <a:t>What happens to the image as the mirror is moved further away from the object (demo)</a:t>
            </a:r>
          </a:p>
          <a:p>
            <a:pPr marL="514350" indent="-514350">
              <a:buFont typeface="+mj-lt"/>
              <a:buAutoNum type="arabicPeriod"/>
            </a:pPr>
            <a:r>
              <a:rPr lang="en-NZ" dirty="0" smtClean="0"/>
              <a:t>Think of a use for a concave mirror.</a:t>
            </a:r>
            <a:endParaRPr lang="en-NZ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215113-4A2F-4FD2-B8D0-511A8C621328}" type="slidenum">
              <a:rPr lang="en-GB" smtClean="0"/>
              <a:pPr>
                <a:defRPr/>
              </a:pPr>
              <a:t>8</a:t>
            </a:fld>
            <a:endParaRPr lang="en-GB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smtClean="0"/>
              <a:t>Ray Diagrams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1700" y="1052513"/>
            <a:ext cx="7340600" cy="1944687"/>
          </a:xfrm>
        </p:spPr>
        <p:txBody>
          <a:bodyPr/>
          <a:lstStyle/>
          <a:p>
            <a:pPr eaLnBrk="1" hangingPunct="1"/>
            <a:r>
              <a:rPr lang="en-NZ" smtClean="0"/>
              <a:t>Rule One: An incident ray parallel to the pa is reflected back through the focal point.</a:t>
            </a:r>
          </a:p>
          <a:p>
            <a:pPr eaLnBrk="1" hangingPunct="1"/>
            <a:endParaRPr lang="en-NZ" smtClean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979613" y="2852738"/>
            <a:ext cx="5192712" cy="2271712"/>
            <a:chOff x="264" y="3340"/>
            <a:chExt cx="3374" cy="1770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428" y="3340"/>
              <a:ext cx="3210" cy="1770"/>
              <a:chOff x="331" y="2752"/>
              <a:chExt cx="3637" cy="2293"/>
            </a:xfrm>
          </p:grpSpPr>
          <p:sp>
            <p:nvSpPr>
              <p:cNvPr id="20489" name="Rectangle 6"/>
              <p:cNvSpPr>
                <a:spLocks noChangeArrowheads="1"/>
              </p:cNvSpPr>
              <p:nvPr/>
            </p:nvSpPr>
            <p:spPr bwMode="auto">
              <a:xfrm>
                <a:off x="331" y="2752"/>
                <a:ext cx="3637" cy="2293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solidFill>
                  <a:schemeClr val="tx1"/>
                </a:solidFill>
                <a:miter lim="800000"/>
                <a:headEnd type="none" w="sm" len="sm"/>
                <a:tailEnd type="none" w="lg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" name="Group 7"/>
              <p:cNvGrpSpPr>
                <a:grpSpLocks/>
              </p:cNvGrpSpPr>
              <p:nvPr/>
            </p:nvGrpSpPr>
            <p:grpSpPr bwMode="auto">
              <a:xfrm>
                <a:off x="2112" y="3084"/>
                <a:ext cx="1164" cy="1670"/>
                <a:chOff x="1280" y="3285"/>
                <a:chExt cx="1164" cy="1344"/>
              </a:xfrm>
            </p:grpSpPr>
            <p:sp>
              <p:nvSpPr>
                <p:cNvPr id="20495" name="AutoShape 8"/>
                <p:cNvSpPr>
                  <a:spLocks noChangeArrowheads="1"/>
                </p:cNvSpPr>
                <p:nvPr/>
              </p:nvSpPr>
              <p:spPr bwMode="auto">
                <a:xfrm>
                  <a:off x="1462" y="3328"/>
                  <a:ext cx="982" cy="1259"/>
                </a:xfrm>
                <a:prstGeom prst="flowChartDelay">
                  <a:avLst/>
                </a:prstGeom>
                <a:noFill/>
                <a:ln w="12700" algn="ctr">
                  <a:solidFill>
                    <a:schemeClr val="tx1"/>
                  </a:solidFill>
                  <a:prstDash val="dash"/>
                  <a:miter lim="800000"/>
                  <a:headEnd type="none" w="sm" len="sm"/>
                  <a:tailEnd type="none" w="lg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496" name="AutoShape 9"/>
                <p:cNvSpPr>
                  <a:spLocks noChangeArrowheads="1"/>
                </p:cNvSpPr>
                <p:nvPr/>
              </p:nvSpPr>
              <p:spPr bwMode="auto">
                <a:xfrm>
                  <a:off x="1376" y="3392"/>
                  <a:ext cx="992" cy="1142"/>
                </a:xfrm>
                <a:prstGeom prst="flowChartDelay">
                  <a:avLst/>
                </a:prstGeom>
                <a:solidFill>
                  <a:schemeClr val="bg1"/>
                </a:solidFill>
                <a:ln w="53975" algn="ctr">
                  <a:solidFill>
                    <a:schemeClr val="tx1"/>
                  </a:solidFill>
                  <a:miter lim="800000"/>
                  <a:headEnd type="none" w="sm" len="sm"/>
                  <a:tailEnd type="none" w="lg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497" name="Rectangle 10"/>
                <p:cNvSpPr>
                  <a:spLocks noChangeArrowheads="1"/>
                </p:cNvSpPr>
                <p:nvPr/>
              </p:nvSpPr>
              <p:spPr bwMode="auto">
                <a:xfrm>
                  <a:off x="1280" y="3285"/>
                  <a:ext cx="566" cy="1344"/>
                </a:xfrm>
                <a:prstGeom prst="rect">
                  <a:avLst/>
                </a:prstGeom>
                <a:solidFill>
                  <a:schemeClr val="bg1"/>
                </a:solidFill>
                <a:ln w="53975" algn="ctr">
                  <a:noFill/>
                  <a:miter lim="800000"/>
                  <a:headEnd type="none" w="sm" len="sm"/>
                  <a:tailEnd type="none" w="lg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0491" name="Line 11"/>
              <p:cNvSpPr>
                <a:spLocks noChangeShapeType="1"/>
              </p:cNvSpPr>
              <p:nvPr/>
            </p:nvSpPr>
            <p:spPr bwMode="auto">
              <a:xfrm flipH="1">
                <a:off x="480" y="3919"/>
                <a:ext cx="268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20492" name="Line 12"/>
              <p:cNvSpPr>
                <a:spLocks noChangeShapeType="1"/>
              </p:cNvSpPr>
              <p:nvPr/>
            </p:nvSpPr>
            <p:spPr bwMode="auto">
              <a:xfrm>
                <a:off x="2401" y="3807"/>
                <a:ext cx="11" cy="22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20493" name="Line 13"/>
              <p:cNvSpPr>
                <a:spLocks noChangeShapeType="1"/>
              </p:cNvSpPr>
              <p:nvPr/>
            </p:nvSpPr>
            <p:spPr bwMode="auto">
              <a:xfrm>
                <a:off x="576" y="3349"/>
                <a:ext cx="239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20494" name="Line 14"/>
              <p:cNvSpPr>
                <a:spLocks noChangeShapeType="1"/>
              </p:cNvSpPr>
              <p:nvPr/>
            </p:nvSpPr>
            <p:spPr bwMode="auto">
              <a:xfrm flipH="1">
                <a:off x="1825" y="3349"/>
                <a:ext cx="1141" cy="118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NZ"/>
              </a:p>
            </p:txBody>
          </p:sp>
        </p:grpSp>
        <p:pic>
          <p:nvPicPr>
            <p:cNvPr id="20488" name="Picture 15" descr="j023767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64" y="3627"/>
              <a:ext cx="174" cy="8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486" name="Text Box 16"/>
          <p:cNvSpPr txBox="1">
            <a:spLocks noChangeArrowheads="1"/>
          </p:cNvSpPr>
          <p:nvPr/>
        </p:nvSpPr>
        <p:spPr bwMode="auto">
          <a:xfrm>
            <a:off x="2555875" y="5589588"/>
            <a:ext cx="5832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3399"/>
                </a:solidFill>
              </a:rPr>
              <a:t>Remember that pa = principal axis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DAB129-6292-4371-9E9B-CB43A78F3052}" type="slidenum">
              <a:rPr lang="en-GB" smtClean="0"/>
              <a:pPr>
                <a:defRPr/>
              </a:pPr>
              <a:t>9</a:t>
            </a:fld>
            <a:endParaRPr lang="en-GB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85860"/>
          </a:xfrm>
        </p:spPr>
        <p:txBody>
          <a:bodyPr/>
          <a:lstStyle/>
          <a:p>
            <a:pPr eaLnBrk="1" hangingPunct="1"/>
            <a:r>
              <a:rPr lang="en-NZ" dirty="0" smtClean="0"/>
              <a:t>Ray Diagrams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57224" y="1142984"/>
            <a:ext cx="7092950" cy="3736975"/>
          </a:xfrm>
        </p:spPr>
        <p:txBody>
          <a:bodyPr/>
          <a:lstStyle/>
          <a:p>
            <a:pPr eaLnBrk="1" hangingPunct="1"/>
            <a:r>
              <a:rPr lang="en-NZ" dirty="0" smtClean="0"/>
              <a:t>Rule Two: An incident ray that passes through the focal point on the way to the mirror is reflected back parallel to the pa.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571736" y="3357562"/>
            <a:ext cx="4295775" cy="2133600"/>
            <a:chOff x="512" y="3107"/>
            <a:chExt cx="3210" cy="2196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512" y="3107"/>
              <a:ext cx="3210" cy="2196"/>
              <a:chOff x="512" y="3107"/>
              <a:chExt cx="3210" cy="2196"/>
            </a:xfrm>
          </p:grpSpPr>
          <p:sp>
            <p:nvSpPr>
              <p:cNvPr id="22543" name="Rectangle 6"/>
              <p:cNvSpPr>
                <a:spLocks noChangeArrowheads="1"/>
              </p:cNvSpPr>
              <p:nvPr/>
            </p:nvSpPr>
            <p:spPr bwMode="auto">
              <a:xfrm>
                <a:off x="512" y="3107"/>
                <a:ext cx="3210" cy="2196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solidFill>
                  <a:schemeClr val="tx1"/>
                </a:solidFill>
                <a:miter lim="800000"/>
                <a:headEnd type="none" w="sm" len="sm"/>
                <a:tailEnd type="none" w="lg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22544" name="Picture 7" descr="j0237671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600" y="3470"/>
                <a:ext cx="212" cy="10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2331" y="3426"/>
              <a:ext cx="1027" cy="1599"/>
              <a:chOff x="1280" y="3285"/>
              <a:chExt cx="1164" cy="1344"/>
            </a:xfrm>
          </p:grpSpPr>
          <p:sp>
            <p:nvSpPr>
              <p:cNvPr id="22540" name="AutoShape 9"/>
              <p:cNvSpPr>
                <a:spLocks noChangeArrowheads="1"/>
              </p:cNvSpPr>
              <p:nvPr/>
            </p:nvSpPr>
            <p:spPr bwMode="auto">
              <a:xfrm>
                <a:off x="1462" y="3328"/>
                <a:ext cx="982" cy="1259"/>
              </a:xfrm>
              <a:prstGeom prst="flowChartDelay">
                <a:avLst/>
              </a:prstGeom>
              <a:noFill/>
              <a:ln w="12700" algn="ctr">
                <a:solidFill>
                  <a:schemeClr val="tx1"/>
                </a:solidFill>
                <a:prstDash val="dash"/>
                <a:miter lim="800000"/>
                <a:headEnd type="none" w="sm" len="sm"/>
                <a:tailEnd type="none" w="lg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41" name="AutoShape 10"/>
              <p:cNvSpPr>
                <a:spLocks noChangeArrowheads="1"/>
              </p:cNvSpPr>
              <p:nvPr/>
            </p:nvSpPr>
            <p:spPr bwMode="auto">
              <a:xfrm>
                <a:off x="1376" y="3392"/>
                <a:ext cx="992" cy="1142"/>
              </a:xfrm>
              <a:prstGeom prst="flowChartDelay">
                <a:avLst/>
              </a:prstGeom>
              <a:solidFill>
                <a:schemeClr val="bg1"/>
              </a:solidFill>
              <a:ln w="53975" algn="ctr">
                <a:solidFill>
                  <a:schemeClr val="tx1"/>
                </a:solidFill>
                <a:miter lim="800000"/>
                <a:headEnd type="none" w="sm" len="sm"/>
                <a:tailEnd type="none" w="lg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42" name="Rectangle 11"/>
              <p:cNvSpPr>
                <a:spLocks noChangeArrowheads="1"/>
              </p:cNvSpPr>
              <p:nvPr/>
            </p:nvSpPr>
            <p:spPr bwMode="auto">
              <a:xfrm>
                <a:off x="1280" y="3285"/>
                <a:ext cx="566" cy="1344"/>
              </a:xfrm>
              <a:prstGeom prst="rect">
                <a:avLst/>
              </a:prstGeom>
              <a:solidFill>
                <a:schemeClr val="bg1"/>
              </a:solidFill>
              <a:ln w="53975" algn="ctr">
                <a:noFill/>
                <a:miter lim="800000"/>
                <a:headEnd type="none" w="sm" len="sm"/>
                <a:tailEnd type="none" w="lg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2536" name="Line 12"/>
            <p:cNvSpPr>
              <a:spLocks noChangeShapeType="1"/>
            </p:cNvSpPr>
            <p:nvPr/>
          </p:nvSpPr>
          <p:spPr bwMode="auto">
            <a:xfrm flipH="1">
              <a:off x="901" y="4236"/>
              <a:ext cx="241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22537" name="Line 13"/>
            <p:cNvSpPr>
              <a:spLocks noChangeShapeType="1"/>
            </p:cNvSpPr>
            <p:nvPr/>
          </p:nvSpPr>
          <p:spPr bwMode="auto">
            <a:xfrm>
              <a:off x="2596" y="4128"/>
              <a:ext cx="10" cy="21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22538" name="Line 14"/>
            <p:cNvSpPr>
              <a:spLocks noChangeShapeType="1"/>
            </p:cNvSpPr>
            <p:nvPr/>
          </p:nvSpPr>
          <p:spPr bwMode="auto">
            <a:xfrm>
              <a:off x="985" y="3690"/>
              <a:ext cx="2292" cy="8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22539" name="Line 15"/>
            <p:cNvSpPr>
              <a:spLocks noChangeShapeType="1"/>
            </p:cNvSpPr>
            <p:nvPr/>
          </p:nvSpPr>
          <p:spPr bwMode="auto">
            <a:xfrm flipH="1" flipV="1">
              <a:off x="1331" y="4479"/>
              <a:ext cx="1902" cy="1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NZ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580</Words>
  <Application>Microsoft Office PowerPoint</Application>
  <PresentationFormat>On-screen Show (4:3)</PresentationFormat>
  <Paragraphs>93</Paragraphs>
  <Slides>18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Office Theme</vt:lpstr>
      <vt:lpstr>Equation</vt:lpstr>
      <vt:lpstr>Reflection from Curved Mirrors</vt:lpstr>
      <vt:lpstr>Curved mirrors</vt:lpstr>
      <vt:lpstr>Curved Mirrors</vt:lpstr>
      <vt:lpstr>Concave Mirrors</vt:lpstr>
      <vt:lpstr>Convex Mirrors </vt:lpstr>
      <vt:lpstr>Ray Diagrams</vt:lpstr>
      <vt:lpstr>Concave Mirrors</vt:lpstr>
      <vt:lpstr>Ray Diagrams</vt:lpstr>
      <vt:lpstr>Ray Diagrams</vt:lpstr>
      <vt:lpstr>Drawing diagrams to solve problems</vt:lpstr>
      <vt:lpstr>What about drawing virtual images</vt:lpstr>
      <vt:lpstr>Formula for Spherical Mirrors</vt:lpstr>
      <vt:lpstr>Slide 13</vt:lpstr>
      <vt:lpstr>Complete activity 5B (pg 67)</vt:lpstr>
      <vt:lpstr>Summarise images produced by  concave mirrors</vt:lpstr>
      <vt:lpstr>Convex Mirrors</vt:lpstr>
      <vt:lpstr>Ray Diagrams</vt:lpstr>
      <vt:lpstr>Name a use for convex mirrors</vt:lpstr>
    </vt:vector>
  </TitlesOfParts>
  <Company>Ministry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Reflection from Curved Mirrors</dc:title>
  <dc:creator>Ministry of Education</dc:creator>
  <cp:lastModifiedBy>Ministry of Education</cp:lastModifiedBy>
  <cp:revision>5</cp:revision>
  <dcterms:created xsi:type="dcterms:W3CDTF">2011-03-16T07:25:32Z</dcterms:created>
  <dcterms:modified xsi:type="dcterms:W3CDTF">2011-04-03T23:54:56Z</dcterms:modified>
</cp:coreProperties>
</file>